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3" r:id="rId4"/>
    <p:sldId id="438" r:id="rId5"/>
    <p:sldId id="439" r:id="rId6"/>
    <p:sldId id="441" r:id="rId7"/>
    <p:sldId id="440" r:id="rId8"/>
    <p:sldId id="258" r:id="rId9"/>
    <p:sldId id="261" r:id="rId10"/>
    <p:sldId id="259" r:id="rId11"/>
    <p:sldId id="260" r:id="rId12"/>
    <p:sldId id="262" r:id="rId13"/>
    <p:sldId id="284" r:id="rId14"/>
    <p:sldId id="279" r:id="rId15"/>
    <p:sldId id="280" r:id="rId16"/>
    <p:sldId id="268" r:id="rId17"/>
    <p:sldId id="269" r:id="rId18"/>
    <p:sldId id="285" r:id="rId19"/>
    <p:sldId id="429" r:id="rId20"/>
    <p:sldId id="433" r:id="rId21"/>
    <p:sldId id="434" r:id="rId22"/>
    <p:sldId id="286" r:id="rId23"/>
    <p:sldId id="276" r:id="rId24"/>
    <p:sldId id="277" r:id="rId25"/>
    <p:sldId id="278" r:id="rId26"/>
    <p:sldId id="281" r:id="rId27"/>
    <p:sldId id="28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DBAD1-D9E7-4C08-AC0D-FCF3EFD0F4D5}"/>
              </a:ext>
            </a:extLst>
          </p:cNvPr>
          <p:cNvSpPr/>
          <p:nvPr userDrawn="1"/>
        </p:nvSpPr>
        <p:spPr>
          <a:xfrm>
            <a:off x="6096000" y="952500"/>
            <a:ext cx="6096001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144282E-182B-40C9-BC95-CDE543E12624}"/>
              </a:ext>
            </a:extLst>
          </p:cNvPr>
          <p:cNvSpPr/>
          <p:nvPr userDrawn="1"/>
        </p:nvSpPr>
        <p:spPr>
          <a:xfrm>
            <a:off x="0" y="142876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31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399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5667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E223A-E6C6-BFF3-3264-99CB5E757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Identidad Digital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0DCDB2-6B2D-8B72-DC91-3020446F57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ESDEG</a:t>
            </a:r>
          </a:p>
          <a:p>
            <a:r>
              <a:rPr lang="es-ES" dirty="0"/>
              <a:t>Maestría en Ciberseguridad y Ciberdefensa</a:t>
            </a:r>
          </a:p>
          <a:p>
            <a:r>
              <a:rPr lang="es-ES" dirty="0"/>
              <a:t>Gestión de Ciberseguridad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21079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5BB8DDB-CFF2-3BFD-7648-5C793B5F7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622" r="17777" b="180"/>
          <a:stretch/>
        </p:blipFill>
        <p:spPr>
          <a:xfrm>
            <a:off x="3461020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CF049BC-AF2C-8DC7-38F0-24641B5F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 err="1">
                <a:solidFill>
                  <a:schemeClr val="accent5"/>
                </a:solidFill>
              </a:rPr>
              <a:t>Vulnerabilidad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en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los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sistemas</a:t>
            </a:r>
            <a:r>
              <a:rPr lang="en-US" sz="4100" dirty="0">
                <a:solidFill>
                  <a:schemeClr val="accent5"/>
                </a:solidFill>
              </a:rPr>
              <a:t> de </a:t>
            </a:r>
            <a:r>
              <a:rPr lang="en-US" sz="4100" dirty="0" err="1">
                <a:solidFill>
                  <a:schemeClr val="accent5"/>
                </a:solidFill>
              </a:rPr>
              <a:t>autenticación</a:t>
            </a:r>
            <a:endParaRPr lang="en-US" sz="4100" dirty="0">
              <a:solidFill>
                <a:schemeClr val="accent5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6044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5" name="Marcador de contenido 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413A60FB-D528-9777-D282-ACCF54C3E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9834" b="11469"/>
          <a:stretch/>
        </p:blipFill>
        <p:spPr>
          <a:xfrm>
            <a:off x="3554731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4FD689-F700-3D4B-7B03-EC37DE66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 err="1">
                <a:solidFill>
                  <a:schemeClr val="accent5"/>
                </a:solidFill>
              </a:rPr>
              <a:t>Privacidad</a:t>
            </a:r>
            <a:r>
              <a:rPr lang="en-US" sz="4100" dirty="0">
                <a:solidFill>
                  <a:schemeClr val="accent5"/>
                </a:solidFill>
              </a:rPr>
              <a:t> y control de </a:t>
            </a:r>
            <a:r>
              <a:rPr lang="en-US" sz="4100" dirty="0" err="1">
                <a:solidFill>
                  <a:schemeClr val="accent5"/>
                </a:solidFill>
              </a:rPr>
              <a:t>los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datos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personales</a:t>
            </a:r>
            <a:endParaRPr lang="en-US" sz="4100" dirty="0">
              <a:solidFill>
                <a:schemeClr val="accent5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800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5" name="Marcador de contenido 4" descr="Un grupo de personas sentadas alrededor de una mesa&#10;&#10;Descripción generada automáticamente">
            <a:extLst>
              <a:ext uri="{FF2B5EF4-FFF2-40B4-BE49-F238E27FC236}">
                <a16:creationId xmlns:a16="http://schemas.microsoft.com/office/drawing/2014/main" id="{153041C0-342C-3B98-D896-6FCFA4F0C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98" r="9091" b="19105"/>
          <a:stretch/>
        </p:blipFill>
        <p:spPr>
          <a:xfrm>
            <a:off x="3686591" y="8466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8E264FD-9F66-E683-DAB6-68689CA2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 err="1">
                <a:solidFill>
                  <a:schemeClr val="accent5"/>
                </a:solidFill>
              </a:rPr>
              <a:t>Interoperabilidad</a:t>
            </a:r>
            <a:r>
              <a:rPr lang="en-US" sz="3700" dirty="0">
                <a:solidFill>
                  <a:schemeClr val="accent5"/>
                </a:solidFill>
              </a:rPr>
              <a:t> entre </a:t>
            </a:r>
            <a:r>
              <a:rPr lang="en-US" sz="3700" dirty="0" err="1">
                <a:solidFill>
                  <a:schemeClr val="accent5"/>
                </a:solidFill>
              </a:rPr>
              <a:t>sistemas</a:t>
            </a:r>
            <a:r>
              <a:rPr lang="en-US" sz="3700" dirty="0">
                <a:solidFill>
                  <a:schemeClr val="accent5"/>
                </a:solidFill>
              </a:rPr>
              <a:t> de </a:t>
            </a:r>
            <a:r>
              <a:rPr lang="en-US" sz="3700" dirty="0" err="1">
                <a:solidFill>
                  <a:schemeClr val="accent5"/>
                </a:solidFill>
              </a:rPr>
              <a:t>gestión</a:t>
            </a:r>
            <a:r>
              <a:rPr lang="en-US" sz="3700" dirty="0">
                <a:solidFill>
                  <a:schemeClr val="accent5"/>
                </a:solidFill>
              </a:rPr>
              <a:t> de </a:t>
            </a:r>
            <a:r>
              <a:rPr lang="en-US" sz="3700" dirty="0" err="1">
                <a:solidFill>
                  <a:schemeClr val="accent5"/>
                </a:solidFill>
              </a:rPr>
              <a:t>identidad</a:t>
            </a:r>
            <a:endParaRPr lang="en-US" sz="3700" dirty="0">
              <a:solidFill>
                <a:schemeClr val="accent5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206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4038C-DE0F-2EDE-0D50-8096356A6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E03C4-35AB-308C-0142-7E315ADC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accent3">
                    <a:lumMod val="75000"/>
                  </a:schemeClr>
                </a:solidFill>
              </a:rPr>
              <a:t>Normativas y marcos regulatorios sobre identidad digital </a:t>
            </a:r>
            <a:endParaRPr lang="es-CO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41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4D5E8-256C-2EC5-88A2-80B7870BB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33" name="Marcador de contenido 32" descr="Bandera de color azul&#10;&#10;Descripción generada automáticamente">
            <a:extLst>
              <a:ext uri="{FF2B5EF4-FFF2-40B4-BE49-F238E27FC236}">
                <a16:creationId xmlns:a16="http://schemas.microsoft.com/office/drawing/2014/main" id="{054AE268-499E-22D9-1BA6-3B45C56FD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12588"/>
          <a:stretch/>
        </p:blipFill>
        <p:spPr>
          <a:xfrm>
            <a:off x="-3175" y="8477"/>
            <a:ext cx="12191999" cy="6857990"/>
          </a:xfrm>
          <a:prstGeom prst="rect">
            <a:avLst/>
          </a:prstGeom>
        </p:spPr>
      </p:pic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0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F60E32-94BF-ACE1-242A-1B1AC4FDC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424" y="229428"/>
            <a:ext cx="4569803" cy="23691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400" dirty="0" err="1">
                <a:solidFill>
                  <a:schemeClr val="bg1"/>
                </a:solidFill>
              </a:rPr>
              <a:t>Reglamento</a:t>
            </a:r>
            <a:r>
              <a:rPr lang="en-US" sz="4400" dirty="0">
                <a:solidFill>
                  <a:schemeClr val="bg1"/>
                </a:solidFill>
              </a:rPr>
              <a:t> General de </a:t>
            </a:r>
            <a:r>
              <a:rPr lang="en-US" sz="4400" dirty="0" err="1">
                <a:solidFill>
                  <a:schemeClr val="bg1"/>
                </a:solidFill>
              </a:rPr>
              <a:t>Protección</a:t>
            </a:r>
            <a:r>
              <a:rPr lang="en-US" sz="4400" dirty="0">
                <a:solidFill>
                  <a:schemeClr val="bg1"/>
                </a:solidFill>
              </a:rPr>
              <a:t> de Datos (GDPR)</a:t>
            </a:r>
          </a:p>
        </p:txBody>
      </p:sp>
      <p:sp>
        <p:nvSpPr>
          <p:cNvPr id="64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6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8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03FF0F1-4D40-5615-B08A-A20313FB7D71}"/>
              </a:ext>
            </a:extLst>
          </p:cNvPr>
          <p:cNvSpPr txBox="1">
            <a:spLocks/>
          </p:cNvSpPr>
          <p:nvPr/>
        </p:nvSpPr>
        <p:spPr>
          <a:xfrm>
            <a:off x="4684994" y="2986438"/>
            <a:ext cx="4569803" cy="2369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9FF6ACA-0ACD-A0FF-773C-028DF3108AC2}"/>
              </a:ext>
            </a:extLst>
          </p:cNvPr>
          <p:cNvSpPr txBox="1"/>
          <p:nvPr/>
        </p:nvSpPr>
        <p:spPr>
          <a:xfrm>
            <a:off x="5840124" y="3399748"/>
            <a:ext cx="61549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Principios Generales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1. Legalidad, lealtad y transparencia</a:t>
            </a:r>
          </a:p>
          <a:p>
            <a:r>
              <a:rPr lang="es-ES" dirty="0">
                <a:solidFill>
                  <a:schemeClr val="bg1"/>
                </a:solidFill>
              </a:rPr>
              <a:t>2. Finalidad limitada</a:t>
            </a:r>
          </a:p>
          <a:p>
            <a:r>
              <a:rPr lang="es-ES" dirty="0">
                <a:solidFill>
                  <a:schemeClr val="bg1"/>
                </a:solidFill>
              </a:rPr>
              <a:t>3. Minimización de datos</a:t>
            </a:r>
          </a:p>
          <a:p>
            <a:r>
              <a:rPr lang="es-ES" dirty="0">
                <a:solidFill>
                  <a:schemeClr val="bg1"/>
                </a:solidFill>
              </a:rPr>
              <a:t>4. Exactitud</a:t>
            </a:r>
          </a:p>
          <a:p>
            <a:r>
              <a:rPr lang="es-ES" dirty="0">
                <a:solidFill>
                  <a:schemeClr val="bg1"/>
                </a:solidFill>
              </a:rPr>
              <a:t>5. Limitación de retención</a:t>
            </a:r>
          </a:p>
          <a:p>
            <a:r>
              <a:rPr lang="es-ES" dirty="0">
                <a:solidFill>
                  <a:schemeClr val="bg1"/>
                </a:solidFill>
              </a:rPr>
              <a:t>6. Integridad y confidencialidad</a:t>
            </a:r>
          </a:p>
        </p:txBody>
      </p:sp>
    </p:spTree>
    <p:extLst>
      <p:ext uri="{BB962C8B-B14F-4D97-AF65-F5344CB8AC3E}">
        <p14:creationId xmlns:p14="http://schemas.microsoft.com/office/powerpoint/2010/main" val="513555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9C7240-DF81-E4A8-E0BC-86378A243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9" name="Marcador de contenido 8" descr="Pies de una persona sentada en una silla&#10;&#10;Descripción generada automáticamente con confianza baja">
            <a:extLst>
              <a:ext uri="{FF2B5EF4-FFF2-40B4-BE49-F238E27FC236}">
                <a16:creationId xmlns:a16="http://schemas.microsoft.com/office/drawing/2014/main" id="{29649F6B-E971-1A5F-1D2D-166DB5BB3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5375" b="1801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85E30F-F0B9-02BD-3F64-E9E6015D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solidFill>
                  <a:schemeClr val="bg1"/>
                </a:solidFill>
              </a:rPr>
              <a:t>Identidad </a:t>
            </a:r>
            <a:r>
              <a:rPr lang="en-US" sz="5400" dirty="0" err="1">
                <a:solidFill>
                  <a:schemeClr val="bg1"/>
                </a:solidFill>
              </a:rPr>
              <a:t>soberana</a:t>
            </a:r>
            <a:r>
              <a:rPr lang="en-US" sz="5400" dirty="0">
                <a:solidFill>
                  <a:schemeClr val="bg1"/>
                </a:solidFill>
              </a:rPr>
              <a:t> digital (SSI)</a:t>
            </a:r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715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E0BF93-238E-56EF-156A-8871B4AF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5" name="Marcador de contenido 4" descr="Un conjunto de letras negr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7F466977-6F1D-FD50-3266-5021D399D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b="2339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990BCF-54D9-E1EC-F80D-5B009DAE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92" y="2451075"/>
            <a:ext cx="4569803" cy="23691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400" dirty="0" err="1">
                <a:solidFill>
                  <a:schemeClr val="bg1"/>
                </a:solidFill>
              </a:rPr>
              <a:t>Propuestas</a:t>
            </a:r>
            <a:r>
              <a:rPr lang="en-US" sz="4400" dirty="0">
                <a:solidFill>
                  <a:schemeClr val="bg1"/>
                </a:solidFill>
              </a:rPr>
              <a:t> de </a:t>
            </a:r>
            <a:r>
              <a:rPr lang="en-US" sz="4400" dirty="0" err="1">
                <a:solidFill>
                  <a:schemeClr val="bg1"/>
                </a:solidFill>
              </a:rPr>
              <a:t>marcos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regulatorios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internacionales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0329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877A40-91BA-62F8-CBD2-E00074B36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5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2D8F5F6-1F04-DEF6-2649-B28EA95DC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7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62658-5A8C-3A38-7C7D-52E52852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93BA5-4DD8-FBBC-6086-7CB47274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/>
              <a:t>Tendencias emergentes y el futuro de la identidad digital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78490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      </a:t>
            </a:r>
            <a:r>
              <a:rPr lang="es-CO" sz="2800" b="1" dirty="0">
                <a:solidFill>
                  <a:schemeClr val="tx1"/>
                </a:solidFill>
              </a:rPr>
              <a:t>Arquitecturas  </a:t>
            </a:r>
          </a:p>
        </p:txBody>
      </p:sp>
      <p:pic>
        <p:nvPicPr>
          <p:cNvPr id="15" name="Imagen 14"/>
          <p:cNvPicPr/>
          <p:nvPr/>
        </p:nvPicPr>
        <p:blipFill>
          <a:blip r:embed="rId2"/>
          <a:stretch>
            <a:fillRect/>
          </a:stretch>
        </p:blipFill>
        <p:spPr>
          <a:xfrm>
            <a:off x="1153164" y="1988840"/>
            <a:ext cx="3286653" cy="1763708"/>
          </a:xfrm>
          <a:prstGeom prst="rect">
            <a:avLst/>
          </a:prstGeom>
        </p:spPr>
      </p:pic>
      <p:pic>
        <p:nvPicPr>
          <p:cNvPr id="16" name="Imagen 1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7876" y="1952348"/>
            <a:ext cx="3096344" cy="1800200"/>
          </a:xfrm>
          <a:prstGeom prst="rect">
            <a:avLst/>
          </a:prstGeom>
        </p:spPr>
      </p:pic>
      <p:pic>
        <p:nvPicPr>
          <p:cNvPr id="17" name="Imagen 16"/>
          <p:cNvPicPr/>
          <p:nvPr/>
        </p:nvPicPr>
        <p:blipFill>
          <a:blip r:embed="rId4"/>
          <a:stretch>
            <a:fillRect/>
          </a:stretch>
        </p:blipFill>
        <p:spPr>
          <a:xfrm>
            <a:off x="1073503" y="4520418"/>
            <a:ext cx="3286653" cy="2016224"/>
          </a:xfrm>
          <a:prstGeom prst="rect">
            <a:avLst/>
          </a:prstGeom>
        </p:spPr>
      </p:pic>
      <p:pic>
        <p:nvPicPr>
          <p:cNvPr id="18" name="Imagen 17"/>
          <p:cNvPicPr/>
          <p:nvPr/>
        </p:nvPicPr>
        <p:blipFill>
          <a:blip r:embed="rId5"/>
          <a:stretch>
            <a:fillRect/>
          </a:stretch>
        </p:blipFill>
        <p:spPr>
          <a:xfrm>
            <a:off x="6096000" y="4520418"/>
            <a:ext cx="3096344" cy="201622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096000" y="1583016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Federada</a:t>
            </a:r>
            <a:endParaRPr lang="es-CO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153164" y="1619508"/>
            <a:ext cx="228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Aislada</a:t>
            </a:r>
            <a:endParaRPr lang="es-CO" dirty="0"/>
          </a:p>
        </p:txBody>
      </p:sp>
      <p:sp>
        <p:nvSpPr>
          <p:cNvPr id="22" name="CuadroTexto 21"/>
          <p:cNvSpPr txBox="1"/>
          <p:nvPr/>
        </p:nvSpPr>
        <p:spPr>
          <a:xfrm>
            <a:off x="863909" y="412188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Centrada en el Usuario</a:t>
            </a:r>
            <a:endParaRPr lang="es-CO" dirty="0"/>
          </a:p>
        </p:txBody>
      </p:sp>
      <p:sp>
        <p:nvSpPr>
          <p:cNvPr id="23" name="CuadroTexto 22"/>
          <p:cNvSpPr txBox="1"/>
          <p:nvPr/>
        </p:nvSpPr>
        <p:spPr>
          <a:xfrm>
            <a:off x="6083482" y="4114594"/>
            <a:ext cx="314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Autogestionada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0217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DA12B-1C90-EB90-C91B-9CB8AAF0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</a:t>
            </a:r>
            <a:r>
              <a:rPr lang="es-CO" dirty="0"/>
              <a:t>rupo 4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9B41F3-10D0-5608-72D8-AEF8B883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3600" dirty="0"/>
              <a:t>Wilfredo Samboni</a:t>
            </a:r>
          </a:p>
          <a:p>
            <a:r>
              <a:rPr lang="es-CO" sz="3600" dirty="0"/>
              <a:t>Jose Luis Galvis</a:t>
            </a:r>
          </a:p>
          <a:p>
            <a:r>
              <a:rPr lang="es-CO" sz="3600" dirty="0"/>
              <a:t>Oscar Camargo</a:t>
            </a:r>
          </a:p>
          <a:p>
            <a:r>
              <a:rPr lang="es-CO" sz="3600" dirty="0"/>
              <a:t>Carlos Rodriguez</a:t>
            </a:r>
          </a:p>
          <a:p>
            <a:r>
              <a:rPr lang="es-CO" sz="3600" dirty="0"/>
              <a:t>Jaime Zamudio</a:t>
            </a:r>
          </a:p>
        </p:txBody>
      </p:sp>
    </p:spTree>
    <p:extLst>
      <p:ext uri="{BB962C8B-B14F-4D97-AF65-F5344CB8AC3E}">
        <p14:creationId xmlns:p14="http://schemas.microsoft.com/office/powerpoint/2010/main" val="237477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368" y="620688"/>
            <a:ext cx="11040984" cy="600282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        </a:t>
            </a:r>
            <a:r>
              <a:rPr lang="es-CO" sz="2800" b="1" dirty="0">
                <a:solidFill>
                  <a:schemeClr val="tx1"/>
                </a:solidFill>
              </a:rPr>
              <a:t>Paradigmas</a:t>
            </a:r>
          </a:p>
          <a:p>
            <a:pPr>
              <a:lnSpc>
                <a:spcPct val="100000"/>
              </a:lnSpc>
            </a:pPr>
            <a:r>
              <a:rPr lang="es-CO" sz="2400" b="1" dirty="0">
                <a:solidFill>
                  <a:schemeClr val="tx1"/>
                </a:solidFill>
              </a:rPr>
              <a:t>  </a:t>
            </a:r>
          </a:p>
        </p:txBody>
      </p:sp>
      <p:graphicFrame>
        <p:nvGraphicFramePr>
          <p:cNvPr id="5" name="Google Shape;324;p1"/>
          <p:cNvGraphicFramePr/>
          <p:nvPr/>
        </p:nvGraphicFramePr>
        <p:xfrm>
          <a:off x="191344" y="1052736"/>
          <a:ext cx="11089230" cy="559208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0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020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CARACTERISTICA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AISLADA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FEDERADA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CENTRADA EN EL USUARIO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AUTOGESTIONADA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Interoperabilidad</a:t>
                      </a:r>
                      <a:endParaRPr lang="es-ES" sz="1200" b="1" kern="1200" dirty="0">
                        <a:solidFill>
                          <a:schemeClr val="tx1"/>
                        </a:solidFill>
                        <a:latin typeface="+mn-lt"/>
                        <a:ea typeface="Book Antiqua"/>
                        <a:cs typeface="Book Antiqua"/>
                        <a:sym typeface="Book Antiqu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Baja</a:t>
                      </a:r>
                      <a:r>
                        <a:rPr lang="es-ES" sz="1100" b="0" i="0" u="none" strike="noStrike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o Ninguna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Media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19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Control</a:t>
                      </a:r>
                      <a:r>
                        <a:rPr lang="es-ES" sz="1200" b="1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de la Información del usuario y las credenciales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de Servicio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Administradores de Identidad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Usuarios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Usuarios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8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Autoridades</a:t>
                      </a:r>
                      <a:r>
                        <a:rPr lang="es-ES" sz="1200" b="1" baseline="0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 de Registro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Aplicaciones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Administradores de Identidad</a:t>
                      </a:r>
                    </a:p>
                    <a:p>
                      <a:pPr marL="34290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s-E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Administradores de Identidad</a:t>
                      </a:r>
                    </a:p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s-E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Registro autónomo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9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Privacidad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r>
                        <a:rPr lang="es-ES" sz="11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, no hay correlación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Baja, correlación a través de los</a:t>
                      </a:r>
                      <a:r>
                        <a:rPr lang="es-CO" sz="1100" b="0" i="0" u="none" strike="noStrike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Proveedores Administradores de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</a:t>
                      </a:r>
                      <a:r>
                        <a:rPr lang="es-CO" sz="1100" b="0" i="0" u="none" strike="noStrike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puede haber correlación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Alta, las identidades son controladas por los usuarios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63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Descentralización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No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En parte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Si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 es muy descentralizada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Disponibilidad del Servicio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 depende de la disponibilidad del sitio 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 depende de la disponibilidad del Proveedor Administrador de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b="1" kern="1200" dirty="0">
                          <a:solidFill>
                            <a:schemeClr val="tx1"/>
                          </a:solidFill>
                          <a:latin typeface="+mj-lt"/>
                          <a:ea typeface="Book Antiqua"/>
                          <a:cs typeface="Book Antiqua"/>
                        </a:rPr>
                        <a:t>Estándares y protocolos</a:t>
                      </a:r>
                      <a:endParaRPr sz="1200" b="1" kern="1200" dirty="0">
                        <a:solidFill>
                          <a:schemeClr val="tx1"/>
                        </a:solidFill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TLS/SSL, HTTPS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SAML,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OAuth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OpenID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OpendID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SpaceCard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DID, DID-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Auth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VC, DID-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Blockchain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b="1" kern="1200" dirty="0">
                          <a:solidFill>
                            <a:schemeClr val="tx1"/>
                          </a:solidFill>
                          <a:latin typeface="+mj-lt"/>
                          <a:ea typeface="Book Antiqua"/>
                          <a:cs typeface="Book Antiqua"/>
                        </a:rPr>
                        <a:t>Autonomía de Usuario</a:t>
                      </a:r>
                      <a:endParaRPr sz="1200" b="1" kern="1200" dirty="0">
                        <a:solidFill>
                          <a:schemeClr val="tx1"/>
                        </a:solidFill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Baja, depende de la aplicación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Baja, depende del Proveedor Administrador de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 depende del Proveedor Administrador de Identidad pero controlado por los usuarios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Alta, los usuarios gestionan la información de la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880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404664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</a:t>
            </a:r>
            <a:r>
              <a:rPr lang="es-CO" sz="2800" b="1" dirty="0">
                <a:solidFill>
                  <a:schemeClr val="tx1"/>
                </a:solidFill>
              </a:rPr>
              <a:t>Tendencias Emergentes y Futuro</a:t>
            </a:r>
          </a:p>
        </p:txBody>
      </p:sp>
      <p:graphicFrame>
        <p:nvGraphicFramePr>
          <p:cNvPr id="5" name="Google Shape;324;p1"/>
          <p:cNvGraphicFramePr/>
          <p:nvPr/>
        </p:nvGraphicFramePr>
        <p:xfrm>
          <a:off x="263352" y="1268760"/>
          <a:ext cx="11089232" cy="52325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299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TENDENCIA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CONCEPTO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6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u="none" strike="noStrike" cap="none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USO DE BLOCKCHAIN Y</a:t>
                      </a:r>
                      <a:r>
                        <a:rPr lang="es-ES" sz="1200" b="1" u="none" strike="noStrike" cap="none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DESENTRALIZACION DE LA IDENTIDAD DIGITAL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Estructura caracterizada por la ausencia de una autoridad central y por tener un carácter inmutable con respecto a la modificación de la información almacenada.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Permite la creación de registros inmutables de identidad que no pueden ser alterados ni manipulados, ofreciendo una capa adicional de seguridad frente a ataques cibernéticos por</a:t>
                      </a: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su arquitectura distribuida, </a:t>
                      </a: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ofrece</a:t>
                      </a: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</a:t>
                      </a: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la posibilidad de un mayor control sobre los datos personales por parte de los usuarios.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Se fundamenta en la criptografía asimétrica y el uso de las de claves públicas/privadas para acreditar a los usuarios como responsables y poseedores únicos de la identidad</a:t>
                      </a: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</a:t>
                      </a: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asociada.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19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USO DE LA INTELIGENCIA</a:t>
                      </a:r>
                      <a:r>
                        <a:rPr lang="es-ES" sz="1200" b="1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ARTIFICIAL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Perfeccionar los sistema de autenticación haciéndolos mas adaptables y eficientes. detectando conductas complejas en patrones de uso</a:t>
                      </a: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y mejorando la precisión y efectividad en los sistemas de identificación, detectando intentos de acceso en tiempo real.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Analizando información biométrica como huellas digitales, patrones de voz, reconocimiento facial y detección de firmas digitales que superan el método de autenticación basado en credenciales.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Los puntos débiles son la calidad y la cantidad de información disponible para entrenar la inteligencia artificial sin una adecuada información o entrenamiento inadecuado y poder de computo.</a:t>
                      </a:r>
                    </a:p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USO DE</a:t>
                      </a:r>
                      <a:r>
                        <a:rPr lang="es-ES" sz="1200" b="1" baseline="0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 </a:t>
                      </a: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AUTENTICACIÓN</a:t>
                      </a:r>
                      <a:r>
                        <a:rPr lang="es-ES" sz="1200" b="1" baseline="0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baseline="0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MULTIFACTOR Y AUTENTICACIÓN BIOMETRICA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Combina varios métodos de verificación, como contraseñas, </a:t>
                      </a:r>
                      <a:r>
                        <a:rPr lang="es-ES" sz="12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tokens</a:t>
                      </a: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de seguridad y datos biométricos.</a:t>
                      </a:r>
                    </a:p>
                    <a:p>
                      <a:pPr marL="342900" marR="0" lvl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 sz="1200" dirty="0"/>
                        <a:t>El uso de huellas dactilares, reconocimiento facial y otras formas de biometría seguirá en aumento, facilitando procesos de autenticación más seguros y rápidos.</a:t>
                      </a:r>
                      <a:endParaRPr lang="es-ES"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52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IDENTIDADES</a:t>
                      </a:r>
                      <a:r>
                        <a:rPr lang="es-ES" sz="1200" b="1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DIGITALES INTEROPERABLES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42900" marR="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Desarrollo</a:t>
                      </a:r>
                      <a:r>
                        <a:rPr lang="es-ES" sz="1200" baseline="0" dirty="0"/>
                        <a:t> de </a:t>
                      </a:r>
                      <a:r>
                        <a:rPr lang="es-ES" sz="1200" dirty="0"/>
                        <a:t>estándares que permiten que las identidades digitales sean utilizadas en múltiples plataformas, simplificando el acceso y la gestión.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IDENTIDADES</a:t>
                      </a:r>
                      <a:r>
                        <a:rPr lang="es-ES" sz="1200" b="1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DIGITALES SOBERANAS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Este concepto implica que los individuos puedan tener un control total sobre su información personal y cómo se comparte, fortaleciendo la autonomía del usuario.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698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9EBC2-9339-58F1-DEFE-C536D3190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A10C-30A5-D147-3923-C7EA7B55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sz="8000" dirty="0"/>
              <a:t>Conclusiones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4062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04B7C3-A26C-7DEF-8E54-C7CE91488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C6EA6BB-056B-01EB-3D7F-417ADF59A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030" y="1131994"/>
            <a:ext cx="6898121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1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0760E8-5DD7-9B00-997E-8546A51F9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de la pantalla de un videojuego de una persona&#10;&#10;Descripción generada automáticamente con confianza baja">
            <a:extLst>
              <a:ext uri="{FF2B5EF4-FFF2-40B4-BE49-F238E27FC236}">
                <a16:creationId xmlns:a16="http://schemas.microsoft.com/office/drawing/2014/main" id="{2F629A0C-C3C0-3B58-2DEB-E758E3636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10" y="1477862"/>
            <a:ext cx="7003562" cy="38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2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3888D-EDE5-7EA6-FE65-EE05A1B2C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interior, tabla, pastel, computer&#10;&#10;Descripción generada automáticamente">
            <a:extLst>
              <a:ext uri="{FF2B5EF4-FFF2-40B4-BE49-F238E27FC236}">
                <a16:creationId xmlns:a16="http://schemas.microsoft.com/office/drawing/2014/main" id="{1CD9C438-1130-52EE-D42D-42771E6C2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030" y="1131994"/>
            <a:ext cx="6898121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39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9EAD08-3881-95C4-1BAC-07169C5F1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A230609-8BF1-9B6C-D82E-A6C98E032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10" y="1538972"/>
            <a:ext cx="7003562" cy="37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7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865DF-4ACD-F7BC-ED5B-81EEC516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DA8FC6-BEFD-CE3D-8C6F-52390E2B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Gracias</a:t>
            </a:r>
            <a:endParaRPr lang="es-CO" sz="8000" dirty="0"/>
          </a:p>
        </p:txBody>
      </p:sp>
    </p:spTree>
    <p:extLst>
      <p:ext uri="{BB962C8B-B14F-4D97-AF65-F5344CB8AC3E}">
        <p14:creationId xmlns:p14="http://schemas.microsoft.com/office/powerpoint/2010/main" val="1938092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60A82-C52E-DC77-2847-AFC2AF339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61F73-C41B-68AC-FDC5-A815FE37E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/>
              <a:t>La identidad digital en el entorno digital global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3391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6" name="Isosceles Triangle 103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0" name="Isosceles Triangle 103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1" name="Isosceles Triangle 104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1026" name="Picture 2" descr="El IoT (Internet de las Cosas) es como un hechizo: nos conecta y  automatiza. ¡PELIGROS y BENEFICIOS!">
            <a:extLst>
              <a:ext uri="{FF2B5EF4-FFF2-40B4-BE49-F238E27FC236}">
                <a16:creationId xmlns:a16="http://schemas.microsoft.com/office/drawing/2014/main" id="{89B47EFE-C4AA-F0FB-156A-75F86E86DA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6" t="3772" b="5318"/>
          <a:stretch/>
        </p:blipFill>
        <p:spPr bwMode="auto">
          <a:xfrm>
            <a:off x="3862873" y="-1"/>
            <a:ext cx="8329127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2BC4CE-1650-890A-03F1-6050C77A5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Internet de las cosas (IOT)</a:t>
            </a:r>
            <a:br>
              <a:rPr lang="en-US" sz="4400"/>
            </a:br>
            <a:endParaRPr lang="en-US" sz="4400"/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4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022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0A2CCC3-6A7D-9F7B-0D66-9953504B5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9251" t="6813" r="16926" b="1"/>
          <a:stretch/>
        </p:blipFill>
        <p:spPr>
          <a:xfrm>
            <a:off x="3760237" y="-1"/>
            <a:ext cx="8431763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B9DC439-C955-1BE2-117B-1D978C66B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Identidad Cibernética</a:t>
            </a:r>
            <a:br>
              <a:rPr lang="en-US" sz="4800"/>
            </a:br>
            <a:endParaRPr lang="en-US" sz="48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7872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0" name="Isosceles Triangle 103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4" name="Isosceles Triangle 104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5" name="Isosceles Triangle 104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1030" name="Picture 6" descr="Urge cobrar impuestos a la economía digital - Latindadd">
            <a:extLst>
              <a:ext uri="{FF2B5EF4-FFF2-40B4-BE49-F238E27FC236}">
                <a16:creationId xmlns:a16="http://schemas.microsoft.com/office/drawing/2014/main" id="{37C4C729-B8A7-FC54-65E9-023DAF7B8A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2" r="13422" b="1"/>
          <a:stretch/>
        </p:blipFill>
        <p:spPr bwMode="auto">
          <a:xfrm>
            <a:off x="3844212" y="-1"/>
            <a:ext cx="8347788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51886B2-2B8A-4F5D-4379-A4231870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Económica digital</a:t>
            </a:r>
            <a:br>
              <a:rPr lang="en-US" sz="4800"/>
            </a:br>
            <a:endParaRPr lang="en-US" sz="4800"/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3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5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7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9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1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3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388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8" name="Straight Connector 103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2" name="Isosceles Triangle 104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6" name="Isosceles Triangle 104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7" name="Isosceles Triangle 104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1032" name="Picture 8" descr="Qué es el MFA? – Ciberseguridad en la UC">
            <a:extLst>
              <a:ext uri="{FF2B5EF4-FFF2-40B4-BE49-F238E27FC236}">
                <a16:creationId xmlns:a16="http://schemas.microsoft.com/office/drawing/2014/main" id="{E23E268B-76EC-7EA4-9066-FB35CBB37F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7" r="24732" b="1369"/>
          <a:stretch/>
        </p:blipFill>
        <p:spPr bwMode="auto">
          <a:xfrm>
            <a:off x="3638939" y="-1"/>
            <a:ext cx="8553061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BBA1F5-C64A-10E7-8D8E-3333A49C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40" y="3152903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 err="1"/>
              <a:t>Autenticación</a:t>
            </a:r>
            <a:r>
              <a:rPr lang="en-US" sz="4800" dirty="0"/>
              <a:t> multifactorial </a:t>
            </a:r>
            <a:br>
              <a:rPr lang="en-US" sz="4800" dirty="0"/>
            </a:br>
            <a:endParaRPr lang="en-US" sz="4800" dirty="0"/>
          </a:p>
        </p:txBody>
      </p: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623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B116E9-53E5-E284-28F4-FBF487E3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accent5"/>
                </a:solidFill>
              </a:rPr>
              <a:t>Desafíos en la gestión de la identidad digital</a:t>
            </a:r>
            <a:endParaRPr lang="es-CO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438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</p:grpSp>
      <p:pic>
        <p:nvPicPr>
          <p:cNvPr id="6" name="Marcador de contenido 5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D46FA9F4-84D2-0097-9D03-403EEBE49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974" t="21302" r="1118"/>
          <a:stretch/>
        </p:blipFill>
        <p:spPr>
          <a:xfrm>
            <a:off x="2763004" y="-8467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D54816-A3C9-3F63-9374-7D0FC6D9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>
                <a:solidFill>
                  <a:schemeClr val="accent5"/>
                </a:solidFill>
              </a:rPr>
              <a:t>Fraude</a:t>
            </a:r>
            <a:r>
              <a:rPr lang="en-US" sz="4100">
                <a:solidFill>
                  <a:schemeClr val="accent5"/>
                </a:solidFill>
              </a:rPr>
              <a:t> de identidad y ataques de suplantación</a:t>
            </a:r>
            <a:endParaRPr lang="en-US" sz="4100" dirty="0">
              <a:solidFill>
                <a:schemeClr val="accent5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065498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176</TotalTime>
  <Words>673</Words>
  <Application>Microsoft Office PowerPoint</Application>
  <PresentationFormat>Panorámica</PresentationFormat>
  <Paragraphs>106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Trebuchet MS</vt:lpstr>
      <vt:lpstr>Wingdings 3</vt:lpstr>
      <vt:lpstr>Faceta</vt:lpstr>
      <vt:lpstr>Identidad Digital</vt:lpstr>
      <vt:lpstr>Grupo 4</vt:lpstr>
      <vt:lpstr>La identidad digital en el entorno digital global </vt:lpstr>
      <vt:lpstr>Internet de las cosas (IOT) </vt:lpstr>
      <vt:lpstr>Identidad Cibernética </vt:lpstr>
      <vt:lpstr>Económica digital </vt:lpstr>
      <vt:lpstr>Autenticación multifactorial  </vt:lpstr>
      <vt:lpstr>Desafíos en la gestión de la identidad digital</vt:lpstr>
      <vt:lpstr>Fraude de identidad y ataques de suplantación</vt:lpstr>
      <vt:lpstr>Vulnerabilidad en los sistemas de autenticación</vt:lpstr>
      <vt:lpstr>Privacidad y control de los datos personales</vt:lpstr>
      <vt:lpstr>Interoperabilidad entre sistemas de gestión de identidad</vt:lpstr>
      <vt:lpstr>Normativas y marcos regulatorios sobre identidad digital </vt:lpstr>
      <vt:lpstr>Reglamento General de Protección de Datos (GDPR)</vt:lpstr>
      <vt:lpstr>Identidad soberana digital (SSI)</vt:lpstr>
      <vt:lpstr>Propuestas de marcos regulatorios internacionales</vt:lpstr>
      <vt:lpstr>Presentación de PowerPoint</vt:lpstr>
      <vt:lpstr>Tendencias emergentes y el futuro de la identidad digital</vt:lpstr>
      <vt:lpstr>Presentación de PowerPoint</vt:lpstr>
      <vt:lpstr>Presentación de PowerPoint</vt:lpstr>
      <vt:lpstr>Presentación de PowerPoint</vt:lpstr>
      <vt:lpstr>Conclusiones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Oscar Camargo</dc:creator>
  <cp:lastModifiedBy>Oscar Camargo</cp:lastModifiedBy>
  <cp:revision>17</cp:revision>
  <dcterms:created xsi:type="dcterms:W3CDTF">2024-10-17T16:15:52Z</dcterms:created>
  <dcterms:modified xsi:type="dcterms:W3CDTF">2024-10-18T12:47:30Z</dcterms:modified>
</cp:coreProperties>
</file>